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57" r:id="rId8"/>
    <p:sldId id="266" r:id="rId9"/>
    <p:sldId id="269" r:id="rId10"/>
    <p:sldId id="268" r:id="rId11"/>
    <p:sldId id="267" r:id="rId12"/>
    <p:sldId id="264" r:id="rId13"/>
    <p:sldId id="270" r:id="rId14"/>
    <p:sldId id="272" r:id="rId15"/>
    <p:sldId id="273" r:id="rId16"/>
    <p:sldId id="274" r:id="rId17"/>
    <p:sldId id="278" r:id="rId18"/>
    <p:sldId id="271" r:id="rId19"/>
    <p:sldId id="275" r:id="rId20"/>
    <p:sldId id="276" r:id="rId21"/>
    <p:sldId id="277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" initials="M" lastIdx="3" clrIdx="0">
    <p:extLst>
      <p:ext uri="{19B8F6BF-5375-455C-9EA6-DF929625EA0E}">
        <p15:presenceInfo xmlns:p15="http://schemas.microsoft.com/office/powerpoint/2012/main" xmlns="" userId="2bff5dc145f511b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F91D99-8EEE-4BBA-BB7E-04BA8F096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8859E4-1AF9-470A-A66C-C34EA0E40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4EA29-0A18-40B9-BBBF-F85C29B5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FF9858-F336-4606-A2B1-EAC8163F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C57AEA-6753-4406-85F7-3A84B3A1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49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6BE45B-A896-4609-9075-8B4B59B1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880DE7E-B201-4FF9-AAC3-4A49E4616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E02E59-3BDA-4799-B839-05751211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431671-16D2-4B62-B5FA-11B7F148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1EDC7A-8C18-4C7A-966E-50F0DC5E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43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C3BEEF4-1C0D-4EC1-B1D7-FA9C39D1F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DF7ED3A-A9B9-45A6-B026-7653CE211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E67AB5-3DB5-4F6F-AEDE-CDA63FBA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B1F9E8-3440-4DE7-8E49-81F66E4F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86D470-6689-4095-B6AA-EED5AB35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046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D294F9-73CC-4E62-BB34-350D18ED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AA2939-14DD-407A-8A68-26BF457EB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D04C09-21B4-43E9-8191-F413C725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4140E5-349C-469B-BD06-F9F6F64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DC9FB7-A1B2-4F17-A1F4-B4927B63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456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DCA49-59E1-41BB-BB48-AD96F23E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F341A9-19ED-469C-92EE-57277837D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6AA8C1-16FB-4902-A19E-5BB0AC7C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843C34-33A0-4E5A-A353-B48577E44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217D0F-91FA-49C3-BB41-3DDAED5A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9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B1872-EB58-431B-A905-4E4C7924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24B762-787A-41B4-857F-91D6CEEE1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08F5B8-E97F-40D5-A4E5-5300E153D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0B5BFC-AE86-41A1-A7A5-C623C3AD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1D612B-DB6F-48B4-ABBF-4505984A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0975EA-4152-44EA-8ABC-24607C1F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69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0107FE-606C-4144-AE2B-72E7D0DD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E6F4C3-BFE7-42B0-A117-BB0C0E185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EFBC47-377D-4E35-81B6-DCE3FFADD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1920300-284D-4B15-85B7-A532DF7AF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06A255-9D73-447C-9400-A3BDF98CE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5F39C48-E3D6-464F-A935-35405C41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0EB2A72-C680-47C6-90A4-6A987DB9F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A2EB4A-147D-40A3-8921-1E6DAA84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33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DCA5B8-7DF3-47F6-9B8E-17B54D87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F33ABA4-2A84-4906-8DC4-308916E7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04B067-FE15-4025-95F9-C1776ACA3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D978590-A801-49A4-9CB8-C55959CD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9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A1BE9BF-BBED-4224-9C0F-3D8DC440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5C38A61-2012-41B5-B4AD-98A5AF33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3D8E69A-EFD4-4E46-ACDA-4F566EF6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42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61E214-FA28-4292-B616-AFF0E48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012052-02F7-435F-B4A8-B3C69521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34E740-15D2-43A7-9D3A-3E49F2623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F2E97A-8761-4091-8FD5-F17B63B6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23D066-1C8E-4A22-98A5-BCA97F9C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ABABC5-1903-4DDC-B617-86E88D47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8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2F837-3F52-4BA6-A32C-47EEE6C0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F2FC467-D53F-4510-9154-E435BAB50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20B00B-6854-40BD-BD24-9C6323BFD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672E2C-5F9F-4566-9679-0320DAD0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8DB942-676A-447D-82C8-F9B5211D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1BAC93-8DE9-4278-930F-8F7D665F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628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551F746-674B-4B02-ADE1-49ECAAB49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1D26A2-2F53-4C30-9EDD-50B0AFD18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1F85E8-F55A-4508-884E-F74710359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1FA6-349D-45E5-A1E9-AB08F1E258D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E47037-EBD6-4AE8-B3B0-6607FB341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4A0B47-B894-42D1-A630-BE01FFD10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34F1F-C8A1-4BD3-A28A-31247FC23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53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BpIQH6Pgpe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het.colorado.edu/sims/html/wave-on-a-string/latest/wave-on-a-string_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7B76B2-6AD0-4B07-813E-F93666ECBD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96975" y="1825625"/>
            <a:ext cx="10995025" cy="4351338"/>
          </a:xfrm>
        </p:spPr>
        <p:txBody>
          <a:bodyPr/>
          <a:lstStyle/>
          <a:p>
            <a:pPr marL="0" indent="0">
              <a:buNone/>
            </a:pPr>
            <a:r>
              <a:rPr lang="en-US" sz="6000" b="1" i="1" dirty="0">
                <a:solidFill>
                  <a:srgbClr val="FF0000"/>
                </a:solidFill>
              </a:rPr>
              <a:t>VSWR</a:t>
            </a:r>
            <a:r>
              <a:rPr lang="en-US" sz="6000" b="1" dirty="0">
                <a:solidFill>
                  <a:srgbClr val="FF0000"/>
                </a:solidFill>
              </a:rPr>
              <a:t>:   </a:t>
            </a:r>
            <a:r>
              <a:rPr lang="en-US" sz="5400" b="1" dirty="0">
                <a:solidFill>
                  <a:srgbClr val="FF0000"/>
                </a:solidFill>
              </a:rPr>
              <a:t>M</a:t>
            </a:r>
            <a:r>
              <a:rPr lang="en-US" sz="4800" dirty="0">
                <a:solidFill>
                  <a:srgbClr val="7030A0"/>
                </a:solidFill>
              </a:rPr>
              <a:t>eaning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	  	      </a:t>
            </a:r>
            <a:r>
              <a:rPr lang="en-US" sz="5400" b="1" dirty="0">
                <a:solidFill>
                  <a:srgbClr val="FF0000"/>
                </a:solidFill>
              </a:rPr>
              <a:t>M</a:t>
            </a:r>
            <a:r>
              <a:rPr lang="en-US" sz="4800" dirty="0">
                <a:solidFill>
                  <a:srgbClr val="7030A0"/>
                </a:solidFill>
              </a:rPr>
              <a:t>athematical Interpretation &amp;</a:t>
            </a:r>
          </a:p>
          <a:p>
            <a:pPr marL="0" indent="0">
              <a:buNone/>
            </a:pPr>
            <a:r>
              <a:rPr lang="en-US" sz="4800" dirty="0"/>
              <a:t>                   </a:t>
            </a:r>
            <a:r>
              <a:rPr lang="en-US" sz="5400" b="1" dirty="0">
                <a:solidFill>
                  <a:srgbClr val="FF0000"/>
                </a:solidFill>
              </a:rPr>
              <a:t>M</a:t>
            </a:r>
            <a:r>
              <a:rPr lang="en-US" sz="4800" dirty="0">
                <a:solidFill>
                  <a:srgbClr val="7030A0"/>
                </a:solidFill>
              </a:rPr>
              <a:t>isconceptions</a:t>
            </a:r>
            <a:r>
              <a:rPr lang="en-US" sz="4800" dirty="0"/>
              <a:t>	</a:t>
            </a:r>
          </a:p>
          <a:p>
            <a:pPr marL="0" indent="0">
              <a:buNone/>
            </a:pPr>
            <a:r>
              <a:rPr lang="en-US" sz="4800" dirty="0"/>
              <a:t>                                    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Mark Hoffman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KC3BNV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D789501-585D-41AB-B971-FF38D4365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58522" y="200682"/>
            <a:ext cx="2585560" cy="960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C9BF330-5197-4DFC-BA95-3FD6A8B6CE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85670" y="5151434"/>
            <a:ext cx="2131263" cy="10925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E61A638-1AFA-46F9-A67C-C983BC12AA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021" y="4136372"/>
            <a:ext cx="1952625" cy="2343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D20FFC6-E619-4D94-BB99-DA71019AE4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918" y="200682"/>
            <a:ext cx="2220833" cy="155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413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229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568841-0011-41D5-A073-A23AA9AE8F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8951"/>
                <a:ext cx="10515600" cy="549592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en-US" sz="3600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l-GR" sz="360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ρ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36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𝒓𝒆𝒇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𝒊𝒏𝒄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</a:t>
                </a:r>
                <a:r>
                  <a:rPr lang="en-US" sz="3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and </a:t>
                </a:r>
                <a:r>
                  <a:rPr lang="en-US" sz="36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𝑳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𝑪</m:t>
                            </m:r>
                          </m:sub>
                        </m:sSub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3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sz="3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FF0000"/>
                    </a:solidFill>
                  </a:rPr>
                  <a:t> </a:t>
                </a:r>
                <a:r>
                  <a:rPr lang="en-US" sz="3600" dirty="0">
                    <a:solidFill>
                      <a:srgbClr val="00206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(1)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2060"/>
                    </a:solidFill>
                  </a:rPr>
                  <a:t>Solving for </a:t>
                </a:r>
                <a:r>
                  <a:rPr lang="el-GR" dirty="0">
                    <a:solidFill>
                      <a:srgbClr val="002060"/>
                    </a:solidFill>
                  </a:rPr>
                  <a:t>ρ</a:t>
                </a:r>
                <a:r>
                  <a:rPr lang="en-US" dirty="0">
                    <a:solidFill>
                      <a:srgbClr val="002060"/>
                    </a:solidFill>
                  </a:rPr>
                  <a:t> , we get</a:t>
                </a:r>
              </a:p>
              <a:p>
                <a:pPr marL="0" indent="0">
                  <a:buNone/>
                </a:pPr>
                <a:endParaRPr lang="en-US" sz="3600" b="1" i="1" dirty="0">
                  <a:solidFill>
                    <a:srgbClr val="002060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l-GR" sz="3600" b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ρ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𝑳</m:t>
                            </m:r>
                          </m:sub>
                        </m:sSub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𝑳</m:t>
                            </m:r>
                          </m:sub>
                        </m:sSub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𝑪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𝒁</m:t>
                                </m:r>
                              </m:e>
                            </m:acc>
                          </m:e>
                          <m:sub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sub>
                        </m:sSub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𝒁</m:t>
                                </m:r>
                              </m:e>
                              <m:sub>
                                <m: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sub>
                            </m:sSub>
                          </m:e>
                        </m:acc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FF0000"/>
                    </a:solidFill>
                  </a:rPr>
                  <a:t>  	</a:t>
                </a:r>
                <a:r>
                  <a:rPr lang="en-US" dirty="0">
                    <a:solidFill>
                      <a:srgbClr val="FF0000"/>
                    </a:solidFill>
                  </a:rPr>
                  <a:t>(2)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𝑛𝑜𝑟𝑚𝑎𝑙𝑖𝑧𝑒𝑑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𝑙𝑜𝑎𝑑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𝑖𝑚𝑝𝑒𝑑𝑎𝑛𝑐𝑒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</a:t>
                </a:r>
                <a:endParaRPr lang="en-US" sz="3600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endParaRPr lang="en-US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  <a:p>
                <a:r>
                  <a:rPr lang="en-US" dirty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The important result is that the reflection coefficient is solely a function of the load impedance and can vary from 0 to +/- 1 (0 – no reflection, 1 – total reflection)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3568841-0011-41D5-A073-A23AA9AE8F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8951"/>
                <a:ext cx="10515600" cy="5495926"/>
              </a:xfrm>
              <a:blipFill>
                <a:blip r:embed="rId2" cstate="print"/>
                <a:stretch>
                  <a:fillRect l="-1565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4FD3D86-9C2F-4275-8622-B317366773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1217824"/>
            <a:ext cx="5652915" cy="191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744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229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568841-0011-41D5-A073-A23AA9AE8F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75845"/>
                <a:ext cx="10515600" cy="520111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load is said to be “matched” to the transmission line when </a:t>
                </a:r>
                <a:r>
                  <a:rPr lang="el-GR" b="1" i="1" dirty="0"/>
                  <a:t>Γ</a:t>
                </a:r>
                <a:r>
                  <a:rPr lang="en-US" b="1" i="1" dirty="0"/>
                  <a:t> = 0</a:t>
                </a:r>
                <a:r>
                  <a:rPr lang="en-US" dirty="0"/>
                  <a:t>. If the load impedance does not equal the characteristic line impedance, the load is considered to be “mismatched” to the line, and standing waves produced. </a:t>
                </a:r>
              </a:p>
              <a:p>
                <a:r>
                  <a:rPr lang="en-US" dirty="0"/>
                  <a:t>Therefore we can define the voltage standing ratio as: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	</a:t>
                </a:r>
                <a:r>
                  <a:rPr lang="en-US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𝑽𝑺𝑾𝑹</m:t>
                    </m:r>
                    <m:r>
                      <a:rPr lang="en-US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num>
                      <m:den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 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(3)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7030A0"/>
                    </a:solidFill>
                  </a:rPr>
                  <a:t>Given that voltage goes as the square root  of the power, equation (3) can be redefined in terms of equation (1) to yield the familiar equation shown above.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3568841-0011-41D5-A073-A23AA9AE8F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75845"/>
                <a:ext cx="10515600" cy="5201118"/>
              </a:xfrm>
              <a:blipFill>
                <a:blip r:embed="rId2" cstate="print"/>
                <a:stretch>
                  <a:fillRect l="-1043" t="-1876" r="-1159" b="-2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091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507"/>
            <a:ext cx="10515600" cy="5289456"/>
          </a:xfrm>
        </p:spPr>
        <p:txBody>
          <a:bodyPr>
            <a:normAutofit/>
          </a:bodyPr>
          <a:lstStyle/>
          <a:p>
            <a:r>
              <a:rPr lang="en-US" dirty="0"/>
              <a:t>Now, instead of defining the reflection coefficient only at the load, imagine extending that definition to any point along the transmission line!!!</a:t>
            </a:r>
          </a:p>
          <a:p>
            <a:r>
              <a:rPr lang="en-US" dirty="0"/>
              <a:t> So that the reflection coefficient is also traveling using the same wave information (called the wave phaser for you engineering types) as the voltage incident and reflected waves.</a:t>
            </a:r>
          </a:p>
          <a:p>
            <a:r>
              <a:rPr lang="en-US" dirty="0"/>
              <a:t>This changes the notion of a standing wave (which is a composite wave of </a:t>
            </a:r>
            <a:r>
              <a:rPr lang="en-US" dirty="0" err="1"/>
              <a:t>V</a:t>
            </a:r>
            <a:r>
              <a:rPr lang="en-US" sz="2000" dirty="0" err="1"/>
              <a:t>inc</a:t>
            </a:r>
            <a:r>
              <a:rPr lang="en-US" dirty="0"/>
              <a:t> +  </a:t>
            </a:r>
            <a:r>
              <a:rPr lang="en-US" dirty="0" err="1"/>
              <a:t>V</a:t>
            </a:r>
            <a:r>
              <a:rPr lang="en-US" sz="2000" dirty="0" err="1"/>
              <a:t>ref</a:t>
            </a:r>
            <a:r>
              <a:rPr lang="en-US" sz="2800" dirty="0"/>
              <a:t> </a:t>
            </a:r>
            <a:r>
              <a:rPr lang="en-US" i="1" dirty="0"/>
              <a:t>from a static quantity traveling quantity.</a:t>
            </a:r>
            <a:endParaRPr lang="en-US" dirty="0"/>
          </a:p>
          <a:p>
            <a:r>
              <a:rPr lang="en-US" dirty="0"/>
              <a:t>The concept of a static standing wave is a common misconception and is only true when </a:t>
            </a:r>
            <a:r>
              <a:rPr lang="el-GR" b="1" i="1" dirty="0"/>
              <a:t>ρ</a:t>
            </a:r>
            <a:r>
              <a:rPr lang="en-US" b="1" i="1" dirty="0"/>
              <a:t> </a:t>
            </a:r>
            <a:r>
              <a:rPr lang="en-US" dirty="0"/>
              <a:t>is +/- 1. </a:t>
            </a:r>
          </a:p>
          <a:p>
            <a:r>
              <a:rPr lang="en-US" dirty="0"/>
              <a:t>In reality the Composite Standing Wave (</a:t>
            </a:r>
            <a:r>
              <a:rPr lang="en-US" dirty="0" err="1"/>
              <a:t>V</a:t>
            </a:r>
            <a:r>
              <a:rPr lang="en-US" sz="2000" dirty="0" err="1"/>
              <a:t>inc</a:t>
            </a:r>
            <a:r>
              <a:rPr lang="en-US" dirty="0"/>
              <a:t> +  </a:t>
            </a:r>
            <a:r>
              <a:rPr lang="en-US" dirty="0" err="1"/>
              <a:t>V</a:t>
            </a:r>
            <a:r>
              <a:rPr lang="en-US" sz="2000" dirty="0" err="1"/>
              <a:t>ref</a:t>
            </a:r>
            <a:r>
              <a:rPr lang="en-US" dirty="0"/>
              <a:t>) is </a:t>
            </a:r>
            <a:r>
              <a:rPr lang="en-US" b="1" i="1" dirty="0"/>
              <a:t>a traveling wave </a:t>
            </a:r>
            <a:r>
              <a:rPr lang="en-US" dirty="0"/>
              <a:t>with the same wave phaser as the incident and reflected wave.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319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507"/>
            <a:ext cx="10515600" cy="5289456"/>
          </a:xfrm>
        </p:spPr>
        <p:txBody>
          <a:bodyPr/>
          <a:lstStyle/>
          <a:p>
            <a:r>
              <a:rPr lang="en-US" dirty="0"/>
              <a:t>Dave </a:t>
            </a:r>
            <a:r>
              <a:rPr lang="en-US" dirty="0" err="1"/>
              <a:t>Casler</a:t>
            </a:r>
            <a:r>
              <a:rPr lang="en-US" dirty="0"/>
              <a:t>, KE0OG, provided a very informative presentation to the Duck City </a:t>
            </a:r>
            <a:r>
              <a:rPr lang="en-US" dirty="0" err="1"/>
              <a:t>Hamfest</a:t>
            </a:r>
            <a:r>
              <a:rPr lang="en-US" dirty="0"/>
              <a:t>, NM, 2019. showing  very interesting animation of the voltage standing wave phenomena: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https://youtu.be/BpIQH6PgpeA</a:t>
            </a:r>
            <a:r>
              <a:rPr lang="en-US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endParaRPr lang="en-US" sz="1800" u="sng" dirty="0">
              <a:solidFill>
                <a:srgbClr val="1155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i="1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Dave #221</a:t>
            </a:r>
          </a:p>
          <a:p>
            <a:endParaRPr lang="en-US" u="sng" dirty="0">
              <a:solidFill>
                <a:srgbClr val="1155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u="sng" dirty="0">
              <a:solidFill>
                <a:srgbClr val="1155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u="sng" dirty="0">
              <a:solidFill>
                <a:srgbClr val="1155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763B426-7769-4B7D-AE40-827DACAF1B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19344" y="2093595"/>
            <a:ext cx="5597327" cy="370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507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D97869-1E8E-4133-A647-88D69048B3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68188"/>
                <a:ext cx="10515600" cy="5208775"/>
              </a:xfrm>
            </p:spPr>
            <p:txBody>
              <a:bodyPr>
                <a:normAutofit fontScale="85000" lnSpcReduction="10000"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a purely mathematical point of view, the incident and reflected voltage waves can be represented using our phaser notation. Consider the 3:1 mismatch described in </a:t>
                </a:r>
                <a:r>
                  <a:rPr lang="en-US" sz="33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Casler’s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presentation. </a:t>
                </a:r>
                <a:r>
                  <a:rPr lang="el-GR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.5: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𝑖𝑛𝑐</m:t>
                        </m:r>
                      </m:sub>
                    </m:sSub>
                    <m:r>
                      <a:rPr lang="en-US" sz="33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33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𝑟𝑒𝑓</m:t>
                        </m:r>
                      </m:sub>
                    </m:sSub>
                    <m:r>
                      <a:rPr lang="en-US" sz="33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3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ρ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33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(4)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3300" i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where </a:t>
                </a:r>
                <a:r>
                  <a:rPr lang="en-US" sz="3300" i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ρ </a:t>
                </a:r>
                <a:r>
                  <a:rPr lang="en-US" sz="3300" i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=.5 in this case</a:t>
                </a:r>
                <a:r>
                  <a:rPr lang="en-US" sz="33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ω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π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f, f = frequency, t = time, z = length along the transmission line</a:t>
                </a:r>
                <a:endParaRPr lang="en-US" sz="33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Euler’s Theorem, we can convert </a:t>
                </a:r>
                <a:r>
                  <a:rPr lang="en-US" sz="33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33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33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33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ref</a:t>
                </a:r>
                <a:r>
                  <a:rPr lang="en-US" sz="3300" baseline="-25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3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wave phasers, to the sum of sines and cosines: </a:t>
                </a:r>
                <a:endParaRPr lang="en-US" sz="33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33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sup>
                    </m:sSup>
                    <m:r>
                      <a:rPr lang="en-US" sz="33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3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3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func>
                          <m:funcPr>
                            <m:ctrlPr>
                              <a:rPr lang="en-US" sz="33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3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33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33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</a:t>
                </a:r>
                <a:r>
                  <a:rPr lang="en-US" sz="3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i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(5)</a:t>
                </a:r>
                <a:endParaRPr lang="en-US" sz="3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D97869-1E8E-4133-A647-88D69048B3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68188"/>
                <a:ext cx="10515600" cy="5208775"/>
              </a:xfrm>
              <a:blipFill>
                <a:blip r:embed="rId2" cstate="print"/>
                <a:stretch>
                  <a:fillRect l="-1217" t="-1405" r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925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68188"/>
            <a:ext cx="10734676" cy="5208775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only the real parts of each wave, we can redefine the composite voltage waves as: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V=V</a:t>
            </a:r>
            <a:r>
              <a:rPr lang="en-US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βz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.5V</a:t>
            </a:r>
            <a:r>
              <a:rPr lang="en-US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     (6)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sum - difference trigonometric expansion for each term yields: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)cos(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βz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)+ V</a:t>
            </a:r>
            <a:r>
              <a:rPr lang="en-US" sz="2400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)sin(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βz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+  .5V</a:t>
            </a:r>
            <a:r>
              <a:rPr lang="en-US" sz="2400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cos(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z)- .5V</a:t>
            </a:r>
            <a:r>
              <a:rPr lang="en-US" sz="2400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sin(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ω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sin(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</a:t>
            </a:r>
            <a:r>
              <a:rPr lang="en-US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    (7)</a:t>
            </a:r>
            <a:endParaRPr lang="en-US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Combining like terms: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V = 1.5V</a:t>
            </a:r>
            <a:r>
              <a:rPr lang="en-US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ω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cos(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β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 + 0.5V</a:t>
            </a:r>
            <a:r>
              <a:rPr lang="en-US" i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ω</a:t>
            </a:r>
            <a:r>
              <a:rPr lang="en-US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sin(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β</a:t>
            </a:r>
            <a:r>
              <a:rPr lang="en-US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    (8)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i="1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i="1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This is the mathematical expression for a traveling standing wave</a:t>
            </a:r>
            <a:endParaRPr lang="en-US" sz="3200" dirty="0">
              <a:solidFill>
                <a:srgbClr val="7030A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	 	                    (Sorry for the rigor)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0268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5813"/>
            <a:ext cx="10515600" cy="59085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composite wave is </a:t>
            </a:r>
            <a:r>
              <a:rPr lang="en-US" b="1" i="1" dirty="0"/>
              <a:t>not</a:t>
            </a:r>
            <a:r>
              <a:rPr lang="en-US" dirty="0"/>
              <a:t> “standing”, contrary to popular belief.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Shown here in </a:t>
            </a:r>
            <a:r>
              <a:rPr lang="en-US" dirty="0" err="1"/>
              <a:t>Casler’s</a:t>
            </a:r>
            <a:r>
              <a:rPr lang="en-US" dirty="0"/>
              <a:t> slide, at maximum amplitude, for the composite wave (in light blue), under a 3:1 mismatch.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9EE40F-7BB4-4271-BEF2-AC41807409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26" y="1691745"/>
            <a:ext cx="6315074" cy="354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3490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8187"/>
            <a:ext cx="10515600" cy="5726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Conclusions:</a:t>
            </a:r>
          </a:p>
          <a:p>
            <a:r>
              <a:rPr lang="en-US" dirty="0"/>
              <a:t>VSWR represents a “standing wave” only when the reflection coefficient </a:t>
            </a:r>
            <a:r>
              <a:rPr lang="el-GR" dirty="0"/>
              <a:t>ρ</a:t>
            </a:r>
            <a:r>
              <a:rPr lang="en-US" dirty="0"/>
              <a:t>=  +/-1, and that problems with reflections in a transmission line can be quite complex.</a:t>
            </a:r>
          </a:p>
          <a:p>
            <a:endParaRPr lang="en-US" dirty="0"/>
          </a:p>
          <a:p>
            <a:r>
              <a:rPr lang="en-US" dirty="0"/>
              <a:t>High VSWR can lead to high power loss in the cable. The higher the VSWR, the higher the reflection coefficient. This leads to overheating.</a:t>
            </a:r>
          </a:p>
          <a:p>
            <a:endParaRPr lang="en-US" dirty="0"/>
          </a:p>
          <a:p>
            <a:r>
              <a:rPr lang="en-US" dirty="0"/>
              <a:t>VSWR is the measure of how much RF voltage is reaching the antenna from the radio (</a:t>
            </a:r>
            <a:r>
              <a:rPr lang="en-US" dirty="0" err="1"/>
              <a:t>ie</a:t>
            </a:r>
            <a:r>
              <a:rPr lang="en-US" dirty="0"/>
              <a:t>: how much is being radiated).</a:t>
            </a:r>
          </a:p>
          <a:p>
            <a:endParaRPr lang="en-US" dirty="0"/>
          </a:p>
          <a:p>
            <a:endParaRPr lang="en-US" dirty="0"/>
          </a:p>
          <a:p>
            <a:endParaRPr lang="en-US" sz="3600" b="1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963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D97869-1E8E-4133-A647-88D69048B3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87507"/>
                <a:ext cx="7134225" cy="582761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3600" b="1" i="1" dirty="0"/>
                  <a:t>Example:</a:t>
                </a:r>
              </a:p>
              <a:p>
                <a:r>
                  <a:rPr lang="en-US" dirty="0"/>
                  <a:t>If the characteristic impedance of a coaxial line is 50</a:t>
                </a:r>
                <a:r>
                  <a:rPr lang="el-GR" dirty="0"/>
                  <a:t>Ω</a:t>
                </a:r>
                <a:r>
                  <a:rPr lang="en-US" dirty="0"/>
                  <a:t>, and the load impedance of the antenna is 400</a:t>
                </a:r>
                <a:r>
                  <a:rPr lang="el-GR" dirty="0"/>
                  <a:t>Ω</a:t>
                </a:r>
                <a:r>
                  <a:rPr lang="en-US" dirty="0"/>
                  <a:t> at a particular frequency, the reflection coefficient is .778,</a:t>
                </a:r>
                <a:r>
                  <a:rPr lang="en-US" sz="280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l-GR" sz="280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ρ</a:t>
                </a:r>
                <a:r>
                  <a:rPr lang="en-US" sz="280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𝑳</m:t>
                            </m:r>
                          </m:sub>
                        </m:sSub>
                        <m:r>
                          <a:rPr lang="en-US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𝑳</m:t>
                            </m:r>
                          </m:sub>
                        </m:sSub>
                        <m:r>
                          <a:rPr lang="en-US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𝑪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US" dirty="0"/>
                  <a:t>resulting </a:t>
                </a:r>
              </a:p>
              <a:p>
                <a:pPr marL="0" indent="0">
                  <a:buNone/>
                </a:pPr>
                <a:r>
                  <a:rPr lang="en-US" dirty="0"/>
                  <a:t>    in a VSWR of 8:1,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VSWR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num>
                      <m:den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ρ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This means that 78% of the power delivered by the radio is being reflected back to the radio, resulting in potential damage to the set and overheating the cable. </a:t>
                </a:r>
                <a:r>
                  <a:rPr lang="en-US" b="1" i="1" dirty="0"/>
                  <a:t>That’s bad!, </a:t>
                </a:r>
                <a:r>
                  <a:rPr lang="en-US" dirty="0"/>
                  <a:t>requiring a tuner or other impedance matching device.</a:t>
                </a:r>
                <a:endParaRPr lang="en-US" b="1" i="1" dirty="0"/>
              </a:p>
              <a:p>
                <a:pPr marL="0" indent="0">
                  <a:buNone/>
                </a:pPr>
                <a:endParaRPr lang="en-US" sz="3600" b="1" i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D97869-1E8E-4133-A647-88D69048B3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87507"/>
                <a:ext cx="7134225" cy="5827618"/>
              </a:xfrm>
              <a:blipFill>
                <a:blip r:embed="rId2" cstate="print"/>
                <a:stretch>
                  <a:fillRect l="-2650" t="-3347" r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911163C-715C-4F1D-B91D-684782224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5232" y="1386840"/>
            <a:ext cx="2407518" cy="477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0187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507"/>
            <a:ext cx="10515600" cy="5806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/>
              <a:t>Misconceptions: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i="1" dirty="0"/>
              <a:t>Reflections in a transmission line does produce “standing waves”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dirty="0"/>
              <a:t>Standing waves only occur when the reflection coefficient is one.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i="1" dirty="0"/>
              <a:t>VSWR is associated with antenna performance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Corrections to the antenna such as mechanical lengthening or shortening of elements can alter antenna impedance, improve VSWR and maximize RF radiated power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i="1" dirty="0"/>
              <a:t>A SWR meter is not a good diagnostic tool.</a:t>
            </a:r>
          </a:p>
          <a:p>
            <a:pPr marL="0" indent="0">
              <a:buNone/>
            </a:pPr>
            <a:r>
              <a:rPr lang="en-US" dirty="0"/>
              <a:t>An SWR meter, when properly placed will measure the ratio of the forward power to the reflected power in the transmission line.</a:t>
            </a:r>
          </a:p>
          <a:p>
            <a:endParaRPr lang="en-US" sz="3600" b="1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12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3726360-7643-4AE7-9F68-F6B3FE22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381"/>
          </a:xfrm>
        </p:spPr>
        <p:txBody>
          <a:bodyPr>
            <a:normAutofit fontScale="90000"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The 3 M’s of VSWR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47848461-7B71-446D-A5B3-FB50EC24D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The goal of this presentation is to: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 - Describe the phenomena of Standing Waves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  - Explain the meaning of SWR from a Physics &amp; Engineering Point of 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 - Discuss some of the misconceptions surrounding SWR in the Ham Community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FC4ABE7-1231-42ED-9A28-7A890FE02D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6547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Misconceptions cont.</a:t>
            </a:r>
          </a:p>
          <a:p>
            <a:r>
              <a:rPr lang="en-US" i="1" dirty="0"/>
              <a:t>High VSWR is not necessarily bad.</a:t>
            </a:r>
          </a:p>
          <a:p>
            <a:pPr marL="0" indent="0">
              <a:buNone/>
            </a:pPr>
            <a:r>
              <a:rPr lang="en-US" dirty="0"/>
              <a:t>High VSWR is always bad! </a:t>
            </a:r>
            <a:r>
              <a:rPr lang="en-US"/>
              <a:t>Newer transceivers </a:t>
            </a:r>
            <a:r>
              <a:rPr lang="en-US" dirty="0"/>
              <a:t>can handle a 3:1 mismatch without much problem, but anything higher than that can cause damage to the radio. Mismatches anywhere in the transmission line (</a:t>
            </a:r>
            <a:r>
              <a:rPr lang="en-US" dirty="0" err="1"/>
              <a:t>ie</a:t>
            </a:r>
            <a:r>
              <a:rPr lang="en-US" dirty="0"/>
              <a:t>: adapters, connectors) should be eliminated at all costs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Published antenna SWR data is a measure of antenna performance (</a:t>
            </a:r>
            <a:r>
              <a:rPr lang="en-US" i="1" dirty="0" err="1"/>
              <a:t>ie</a:t>
            </a:r>
            <a:r>
              <a:rPr lang="en-US" i="1" dirty="0"/>
              <a:t>: radiation pattern)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An antenna with a high VSWR simply will have trouble loading the RF energy into it.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6691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I</a:t>
            </a:r>
            <a:r>
              <a:rPr lang="en-US" dirty="0"/>
              <a:t> </a:t>
            </a:r>
            <a:r>
              <a:rPr lang="en-US" sz="3600" dirty="0"/>
              <a:t>hope this presentation was not</a:t>
            </a:r>
            <a:r>
              <a:rPr lang="en-US" sz="3600" i="1" dirty="0"/>
              <a:t> too </a:t>
            </a:r>
            <a:r>
              <a:rPr lang="en-US" sz="3600" dirty="0"/>
              <a:t>tedious. But to really understand the phenomenon of standing waves, I needed to delve into the mathematics and physics of the situation.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Thank you for your attention.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4F94CF5-1329-4904-9AAF-BC90F34A2E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5268" y="3832038"/>
            <a:ext cx="5516403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6014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040EC-74E3-469B-A9E2-848EF9A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D97869-1E8E-4133-A647-88D69048B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/>
              <a:t>Citations:</a:t>
            </a:r>
          </a:p>
          <a:p>
            <a:pPr marL="0" indent="0">
              <a:buNone/>
            </a:pPr>
            <a:r>
              <a:rPr lang="en-US" dirty="0" err="1"/>
              <a:t>Gasler</a:t>
            </a:r>
            <a:r>
              <a:rPr lang="en-US" dirty="0"/>
              <a:t>, David, KE0OG, “Fun with SWR”, A Presentation given at the Duke City </a:t>
            </a:r>
            <a:r>
              <a:rPr lang="en-US" dirty="0" err="1"/>
              <a:t>Hamfest</a:t>
            </a:r>
            <a:r>
              <a:rPr lang="en-US" dirty="0"/>
              <a:t>, </a:t>
            </a:r>
            <a:r>
              <a:rPr lang="en-US" dirty="0" err="1"/>
              <a:t>Albuerque</a:t>
            </a:r>
            <a:r>
              <a:rPr lang="en-US" dirty="0"/>
              <a:t>, NM, 21 September, 2019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University of Colorado, </a:t>
            </a:r>
            <a:r>
              <a:rPr lang="en-US" dirty="0" err="1"/>
              <a:t>PhET</a:t>
            </a:r>
            <a:r>
              <a:rPr lang="en-US" dirty="0"/>
              <a:t> Interactive Simulation, Wave on a String 1.1.24,  Ariel Paul (lead), 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A027AF-8C89-407A-9EE9-CA1EACE34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21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SWR (Standing Wave Ratio) is actually an abbreviated form of VSWR (Voltage Standing Wave Ratio). These terms are interchangeable.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Not only can you talk about voltage waves, but current waves, and power waves, as well.</a:t>
            </a:r>
          </a:p>
          <a:p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716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r>
              <a:rPr lang="en-US" sz="3600" dirty="0"/>
              <a:t>Some authors try to explain the concept of wave phenomena and wave interactions, by using the analogy of spherical water waves on the surface of a pond.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 descr="Why are water waves transverse or up and down? - Physics Stack Exchange">
            <a:extLst>
              <a:ext uri="{FF2B5EF4-FFF2-40B4-BE49-F238E27FC236}">
                <a16:creationId xmlns:a16="http://schemas.microsoft.com/office/drawing/2014/main" xmlns="" id="{5574C0A3-AE65-4AC4-B52B-994583668F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4936" y="3304405"/>
            <a:ext cx="4789089" cy="2724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AB69FE7-4246-4371-86A1-748B2A33B6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542" y="3330187"/>
            <a:ext cx="4757439" cy="267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841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9176"/>
            <a:ext cx="7525871" cy="469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A better approach to the understanding of actual transverse traveling waves, wave reflections, and the generation of standing waves</a:t>
            </a:r>
            <a:r>
              <a:rPr lang="en-US" dirty="0"/>
              <a:t>.</a:t>
            </a:r>
          </a:p>
          <a:p>
            <a:r>
              <a:rPr lang="en-US" dirty="0"/>
              <a:t>Consider a chord under tension, tied to a barrier at its opposite end.</a:t>
            </a:r>
          </a:p>
          <a:p>
            <a:r>
              <a:rPr lang="en-US" dirty="0"/>
              <a:t>Now suppose a transverse mechanical wave (pulse) is launched from the far left-hand end of the chord.</a:t>
            </a:r>
          </a:p>
          <a:p>
            <a:r>
              <a:rPr lang="en-US" dirty="0"/>
              <a:t>The wave will travel down the chord and will be reflected at the barrier, and return, 180° out of phase.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FEFF8B7-57AA-490E-A244-F3AD8D087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86803" y="1439391"/>
            <a:ext cx="3259735" cy="505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300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742"/>
            <a:ext cx="7176247" cy="5222221"/>
          </a:xfrm>
        </p:spPr>
        <p:txBody>
          <a:bodyPr>
            <a:normAutofit fontScale="92500"/>
          </a:bodyPr>
          <a:lstStyle/>
          <a:p>
            <a:r>
              <a:rPr lang="en-US" dirty="0"/>
              <a:t>Imagine, while the reflected pulse returns, it interacts with more pulses launched from the left side, a steady stream of pulses, at a specific rate.</a:t>
            </a:r>
          </a:p>
          <a:p>
            <a:r>
              <a:rPr lang="en-US" dirty="0"/>
              <a:t>Now, if the frequency of the pulses is just right, the incident and reflected pulses will interfere with each other in such a way that a large amplitude “standing wave” will be produced.</a:t>
            </a:r>
          </a:p>
          <a:p>
            <a:r>
              <a:rPr lang="en-US" dirty="0"/>
              <a:t>It I called a standing wave because it appears to be standing still (not traveling)</a:t>
            </a:r>
          </a:p>
          <a:p>
            <a:r>
              <a:rPr lang="en-US" dirty="0"/>
              <a:t>Points of complete destructive interference are called “</a:t>
            </a:r>
            <a:r>
              <a:rPr lang="en-US" b="1" i="1" dirty="0"/>
              <a:t>nodes</a:t>
            </a:r>
            <a:r>
              <a:rPr lang="en-US" dirty="0"/>
              <a:t>”, and the points of complete constructive interference are called “</a:t>
            </a:r>
            <a:r>
              <a:rPr lang="en-US" b="1" i="1" dirty="0"/>
              <a:t>anti-nodes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8F9D448-0110-463C-9B6F-3E2EA3B4DB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273" y="1533946"/>
            <a:ext cx="3644795" cy="426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272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78B36E-CA5B-4159-9D2D-CD1031DE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957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E9514C-1E3B-4998-A546-54540151E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9025"/>
            <a:ext cx="10515600" cy="52627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https://phet.colorado.edu/sims/html/wave-on-a-string/latest/wave-on-a-string_en.html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a link to a simulation from the University of Colorado </a:t>
            </a:r>
            <a:r>
              <a:rPr lang="en-US" dirty="0" err="1"/>
              <a:t>PhET</a:t>
            </a:r>
            <a:r>
              <a:rPr lang="en-US" dirty="0"/>
              <a:t> Dept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878D28-B10C-4F05-A889-EF3A24613B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1FB5217-89A3-4693-9E55-EB7791630A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4495" y="2281844"/>
            <a:ext cx="5392270" cy="326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890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229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68841-0011-41D5-A073-A23AA9AE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845"/>
            <a:ext cx="10515600" cy="5495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Consider RF waves on a transmission line:</a:t>
            </a:r>
            <a:endParaRPr lang="en-US" i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This transmission line has a characteristic impedance </a:t>
            </a:r>
            <a:r>
              <a:rPr lang="en-US" b="1" dirty="0" err="1">
                <a:solidFill>
                  <a:srgbClr val="002060"/>
                </a:solidFill>
              </a:rPr>
              <a:t>Z</a:t>
            </a:r>
            <a:r>
              <a:rPr lang="en-US" sz="2000" b="1" dirty="0" err="1">
                <a:solidFill>
                  <a:srgbClr val="002060"/>
                </a:solidFill>
              </a:rPr>
              <a:t>c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(like a coaxial feedline) and is terminated with a load impedance </a:t>
            </a:r>
            <a:r>
              <a:rPr lang="en-US" b="1" dirty="0">
                <a:solidFill>
                  <a:srgbClr val="002060"/>
                </a:solidFill>
              </a:rPr>
              <a:t>Z</a:t>
            </a:r>
            <a:r>
              <a:rPr lang="en-US" sz="2000" b="1" dirty="0">
                <a:solidFill>
                  <a:srgbClr val="002060"/>
                </a:solidFill>
              </a:rPr>
              <a:t>L </a:t>
            </a:r>
            <a:r>
              <a:rPr lang="en-US" dirty="0">
                <a:solidFill>
                  <a:srgbClr val="002060"/>
                </a:solidFill>
              </a:rPr>
              <a:t> (like an antenna) with a voltage wave, and its associated current, incident on the load.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0FEB5C4-49DB-4B6A-B829-373D0C7004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5728" y="3429000"/>
            <a:ext cx="8420543" cy="285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462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91563-86DE-43A6-BF8A-8208EA21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229"/>
            <a:ext cx="10515600" cy="589616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3 M’s of VSWR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568841-0011-41D5-A073-A23AA9AE8F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975845"/>
                <a:ext cx="10726271" cy="588215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i="1" dirty="0">
                    <a:solidFill>
                      <a:srgbClr val="002060"/>
                    </a:solidFill>
                  </a:rPr>
                  <a:t>All interfaces, including all connections </a:t>
                </a: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rgbClr val="002060"/>
                    </a:solidFill>
                  </a:rPr>
                  <a:t>and devices in the line, are places where</a:t>
                </a: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rgbClr val="002060"/>
                    </a:solidFill>
                  </a:rPr>
                  <a:t>RF waves (and the energy in the waves) </a:t>
                </a: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rgbClr val="002060"/>
                    </a:solidFill>
                  </a:rPr>
                  <a:t>can be partially ( </a:t>
                </a:r>
                <a:r>
                  <a:rPr lang="en-US" i="1" dirty="0">
                    <a:solidFill>
                      <a:srgbClr val="FF0000"/>
                    </a:solidFill>
                  </a:rPr>
                  <a:t>or</a:t>
                </a:r>
                <a:r>
                  <a:rPr lang="en-US" i="1" dirty="0">
                    <a:solidFill>
                      <a:srgbClr val="002060"/>
                    </a:solidFill>
                  </a:rPr>
                  <a:t> </a:t>
                </a:r>
                <a:r>
                  <a:rPr lang="en-US" i="1" dirty="0">
                    <a:solidFill>
                      <a:srgbClr val="FF0000"/>
                    </a:solidFill>
                  </a:rPr>
                  <a:t>completely)</a:t>
                </a:r>
                <a:r>
                  <a:rPr lang="en-US" i="1" dirty="0">
                    <a:solidFill>
                      <a:srgbClr val="002060"/>
                    </a:solidFill>
                  </a:rPr>
                  <a:t> reflected, </a:t>
                </a: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rgbClr val="002060"/>
                    </a:solidFill>
                  </a:rPr>
                  <a:t>resulting in standing waves!</a:t>
                </a:r>
              </a:p>
              <a:p>
                <a:pPr marL="0" indent="0">
                  <a:buNone/>
                </a:pPr>
                <a:endParaRPr lang="en-US" i="1" dirty="0">
                  <a:solidFill>
                    <a:srgbClr val="002060"/>
                  </a:solidFill>
                </a:endParaRP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Some of the voltage wave will be reflected back toward the radio. The composite voltage wave at the load will then consist of  </a:t>
                </a:r>
                <a:r>
                  <a:rPr lang="en-US" b="1" i="1" dirty="0" err="1"/>
                  <a:t>V</a:t>
                </a:r>
                <a:r>
                  <a:rPr lang="en-US" sz="2000" b="1" i="1" dirty="0" err="1"/>
                  <a:t>inc</a:t>
                </a:r>
                <a:r>
                  <a:rPr lang="en-US" b="1" i="1" dirty="0"/>
                  <a:t> +  </a:t>
                </a:r>
                <a:r>
                  <a:rPr lang="en-US" b="1" i="1" dirty="0" err="1"/>
                  <a:t>V</a:t>
                </a:r>
                <a:r>
                  <a:rPr lang="en-US" sz="2000" b="1" i="1" dirty="0" err="1"/>
                  <a:t>ref</a:t>
                </a:r>
                <a:r>
                  <a:rPr lang="en-US" sz="2000" b="1" i="1" dirty="0"/>
                  <a:t> </a:t>
                </a:r>
                <a:r>
                  <a:rPr lang="en-US" sz="2000" dirty="0"/>
                  <a:t>. </a:t>
                </a:r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The ratio of the incident voltage to the reflected voltage is called the </a:t>
                </a:r>
                <a:r>
                  <a:rPr lang="en-US" b="1" dirty="0">
                    <a:solidFill>
                      <a:srgbClr val="002060"/>
                    </a:solidFill>
                  </a:rPr>
                  <a:t>reflection coefficient </a:t>
                </a:r>
                <a:r>
                  <a:rPr lang="el-GR" b="1" dirty="0">
                    <a:solidFill>
                      <a:srgbClr val="002060"/>
                    </a:solidFill>
                  </a:rPr>
                  <a:t>ρ</a:t>
                </a:r>
                <a:r>
                  <a:rPr lang="en-US" dirty="0">
                    <a:solidFill>
                      <a:srgbClr val="002060"/>
                    </a:solidFill>
                  </a:rPr>
                  <a:t>.  (some texts use </a:t>
                </a:r>
                <a:r>
                  <a:rPr lang="el-GR" i="1" dirty="0">
                    <a:solidFill>
                      <a:srgbClr val="002060"/>
                    </a:solidFill>
                  </a:rPr>
                  <a:t>Γ</a:t>
                </a:r>
                <a:r>
                  <a:rPr lang="en-US" dirty="0">
                    <a:solidFill>
                      <a:srgbClr val="002060"/>
                    </a:solidFill>
                  </a:rPr>
                  <a:t>– gamma as the reflection coefficient)</a:t>
                </a:r>
              </a:p>
              <a:p>
                <a:pPr marL="0" indent="0">
                  <a:buNone/>
                </a:pPr>
                <a:r>
                  <a:rPr lang="en-US" sz="32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                            </a:t>
                </a:r>
                <a:r>
                  <a:rPr lang="el-GR" sz="32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ρ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𝒓𝒆𝒇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𝒊𝒏𝒄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2060"/>
                  </a:solidFill>
                </a:endParaRPr>
              </a:p>
              <a:p>
                <a:endParaRPr lang="en-US" i="1" dirty="0">
                  <a:solidFill>
                    <a:srgbClr val="002060"/>
                  </a:solidFill>
                </a:endParaRPr>
              </a:p>
              <a:p>
                <a:endParaRPr lang="en-US" i="1" dirty="0">
                  <a:solidFill>
                    <a:srgbClr val="002060"/>
                  </a:solidFill>
                </a:endParaRPr>
              </a:p>
              <a:p>
                <a:endParaRPr lang="en-US" i="1" dirty="0">
                  <a:solidFill>
                    <a:srgbClr val="002060"/>
                  </a:solidFill>
                </a:endParaRPr>
              </a:p>
              <a:p>
                <a:endParaRPr lang="en-US" i="1" dirty="0">
                  <a:solidFill>
                    <a:srgbClr val="002060"/>
                  </a:solidFill>
                </a:endParaRPr>
              </a:p>
              <a:p>
                <a:endParaRPr lang="en-US" sz="4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3568841-0011-41D5-A073-A23AA9AE8F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975845"/>
                <a:ext cx="10726271" cy="5882155"/>
              </a:xfrm>
              <a:blipFill>
                <a:blip r:embed="rId2" cstate="print"/>
                <a:stretch>
                  <a:fillRect l="-966" t="-2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15B87B6-4CF9-43FD-BC48-29185CAC91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6671" y="163607"/>
            <a:ext cx="19050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CECD851-B255-4D9A-8699-F0D8F0BB2B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2190" y="1565461"/>
            <a:ext cx="4969214" cy="168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383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1858</TotalTime>
  <Words>1059</Words>
  <Application>Microsoft Office PowerPoint</Application>
  <PresentationFormat>Custom</PresentationFormat>
  <Paragraphs>123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  <vt:lpstr>The 3 M’s of VSWR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LRB</cp:lastModifiedBy>
  <cp:revision>64</cp:revision>
  <dcterms:created xsi:type="dcterms:W3CDTF">2022-01-16T15:29:36Z</dcterms:created>
  <dcterms:modified xsi:type="dcterms:W3CDTF">2022-03-06T16:42:09Z</dcterms:modified>
</cp:coreProperties>
</file>